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Inter Tight Medium"/>
      <p:regular r:id="rId20"/>
      <p:bold r:id="rId21"/>
      <p:italic r:id="rId22"/>
      <p:boldItalic r:id="rId23"/>
    </p:embeddedFont>
    <p:embeddedFont>
      <p:font typeface="Inter Tight"/>
      <p:regular r:id="rId24"/>
      <p:bold r:id="rId25"/>
      <p:italic r:id="rId26"/>
      <p:boldItalic r:id="rId27"/>
    </p:embeddedFont>
    <p:embeddedFont>
      <p:font typeface="Inter Tight SemiBol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TightMedium-regular.fntdata"/><Relationship Id="rId22" Type="http://schemas.openxmlformats.org/officeDocument/2006/relationships/font" Target="fonts/InterTightMedium-italic.fntdata"/><Relationship Id="rId21" Type="http://schemas.openxmlformats.org/officeDocument/2006/relationships/font" Target="fonts/InterTightMedium-bold.fntdata"/><Relationship Id="rId24" Type="http://schemas.openxmlformats.org/officeDocument/2006/relationships/font" Target="fonts/InterTight-regular.fntdata"/><Relationship Id="rId23" Type="http://schemas.openxmlformats.org/officeDocument/2006/relationships/font" Target="fonts/InterTigh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Tight-italic.fntdata"/><Relationship Id="rId25" Type="http://schemas.openxmlformats.org/officeDocument/2006/relationships/font" Target="fonts/InterTight-bold.fntdata"/><Relationship Id="rId28" Type="http://schemas.openxmlformats.org/officeDocument/2006/relationships/font" Target="fonts/InterTightSemiBold-regular.fntdata"/><Relationship Id="rId27" Type="http://schemas.openxmlformats.org/officeDocument/2006/relationships/font" Target="fonts/InterT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Tight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TightSemiBold-boldItalic.fntdata"/><Relationship Id="rId30" Type="http://schemas.openxmlformats.org/officeDocument/2006/relationships/font" Target="fonts/InterTightSemiBol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d95dfb530b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d95dfb530b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37853f6f6d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37853f6f6d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d95dfb530b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d95dfb530b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d95dfb530b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d95dfb530b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d95dfb530b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d95dfb530b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d95dfb530b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d95dfb530b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d95dfb530b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d95dfb530b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d95dfb530b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d95dfb530b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5dfb530b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5dfb530b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7853f6f6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37853f6f6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37853f6f6d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37853f6f6d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37853f6f6d_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37853f6f6d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7853f6f6d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37853f6f6d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37853f6f6d_3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37853f6f6d_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299808">
            <a:off x="124383" y="-559521"/>
            <a:ext cx="8900029" cy="6258229"/>
            <a:chOff x="124223" y="-559280"/>
            <a:chExt cx="8900025" cy="6258226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24223" y="-78561"/>
              <a:ext cx="8900025" cy="5296800"/>
              <a:chOff x="124223" y="-78561"/>
              <a:chExt cx="8900025" cy="5296800"/>
            </a:xfrm>
          </p:grpSpPr>
          <p:sp>
            <p:nvSpPr>
              <p:cNvPr id="12" name="Google Shape;12;p2"/>
              <p:cNvSpPr/>
              <p:nvPr/>
            </p:nvSpPr>
            <p:spPr>
              <a:xfrm rot="-1623">
                <a:off x="7117071" y="2014308"/>
                <a:ext cx="1906200" cy="187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flipH="1" rot="-1487">
                <a:off x="124823" y="-77211"/>
                <a:ext cx="6242101" cy="5294100"/>
              </a:xfrm>
              <a:prstGeom prst="snip1Rect">
                <a:avLst>
                  <a:gd fmla="val 42486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flipH="1" rot="10798513">
                <a:off x="2781248" y="-76291"/>
                <a:ext cx="6242401" cy="5289900"/>
              </a:xfrm>
              <a:prstGeom prst="snip1Rect">
                <a:avLst>
                  <a:gd fmla="val 42496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-1623">
                <a:off x="125118" y="1250275"/>
                <a:ext cx="1906200" cy="187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 rot="-4516116">
              <a:off x="314265" y="-331820"/>
              <a:ext cx="1871106" cy="18379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6283884">
              <a:off x="6963097" y="3633506"/>
              <a:ext cx="1871106" cy="18379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826325" y="1559575"/>
            <a:ext cx="54948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826325" y="3252475"/>
            <a:ext cx="549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1" name="Google Shape;61;p1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2" name="Google Shape;62;p1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3" name="Google Shape;63;p1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4" name="Google Shape;64;p1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5" name="Google Shape;65;p1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9" name="Google Shape;69;p1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7" name="Google Shape;77;p1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4" name="Google Shape;84;p16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" name="Google Shape;85;p16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" name="Google Shape;86;p16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4" name="Google Shape;94;p1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5" name="Google Shape;95;p1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6" name="Google Shape;96;p1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7" name="Google Shape;97;p1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1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0" name="Google Shape;110;p1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2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1" name="Google Shape;121;p2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2" name="Google Shape;122;p2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3"/>
          <p:cNvGrpSpPr/>
          <p:nvPr/>
        </p:nvGrpSpPr>
        <p:grpSpPr>
          <a:xfrm>
            <a:off x="75" y="256675"/>
            <a:ext cx="3798141" cy="1190474"/>
            <a:chOff x="75" y="256675"/>
            <a:chExt cx="3798141" cy="1190474"/>
          </a:xfrm>
        </p:grpSpPr>
        <p:sp>
          <p:nvSpPr>
            <p:cNvPr id="140" name="Google Shape;140;p23"/>
            <p:cNvSpPr/>
            <p:nvPr/>
          </p:nvSpPr>
          <p:spPr>
            <a:xfrm flipH="1" rot="10800000">
              <a:off x="75" y="256675"/>
              <a:ext cx="3798000" cy="1190400"/>
            </a:xfrm>
            <a:prstGeom prst="snip1Rect">
              <a:avLst>
                <a:gd fmla="val 3510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 flipH="1" rot="-10795068">
              <a:off x="3380016" y="1028349"/>
              <a:ext cx="418200" cy="4185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142" name="Google Shape;142;p23"/>
          <p:cNvSpPr txBox="1"/>
          <p:nvPr>
            <p:ph type="title"/>
          </p:nvPr>
        </p:nvSpPr>
        <p:spPr>
          <a:xfrm>
            <a:off x="333925" y="544250"/>
            <a:ext cx="30399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1" type="subTitle"/>
          </p:nvPr>
        </p:nvSpPr>
        <p:spPr>
          <a:xfrm>
            <a:off x="1149126" y="2348550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2" type="subTitle"/>
          </p:nvPr>
        </p:nvSpPr>
        <p:spPr>
          <a:xfrm>
            <a:off x="1149126" y="2802869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3" type="subTitle"/>
          </p:nvPr>
        </p:nvSpPr>
        <p:spPr>
          <a:xfrm>
            <a:off x="1149126" y="3257187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4" type="subTitle"/>
          </p:nvPr>
        </p:nvSpPr>
        <p:spPr>
          <a:xfrm>
            <a:off x="1149126" y="3711506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5" type="subTitle"/>
          </p:nvPr>
        </p:nvSpPr>
        <p:spPr>
          <a:xfrm>
            <a:off x="1149126" y="4165824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6" type="subTitle"/>
          </p:nvPr>
        </p:nvSpPr>
        <p:spPr>
          <a:xfrm>
            <a:off x="5327851" y="2348550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7" type="subTitle"/>
          </p:nvPr>
        </p:nvSpPr>
        <p:spPr>
          <a:xfrm>
            <a:off x="5327851" y="2802869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8" type="subTitle"/>
          </p:nvPr>
        </p:nvSpPr>
        <p:spPr>
          <a:xfrm>
            <a:off x="5327851" y="3257187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9" type="subTitle"/>
          </p:nvPr>
        </p:nvSpPr>
        <p:spPr>
          <a:xfrm>
            <a:off x="5327851" y="3711506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3" type="subTitle"/>
          </p:nvPr>
        </p:nvSpPr>
        <p:spPr>
          <a:xfrm>
            <a:off x="5327851" y="4165824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s" type="tx">
  <p:cSld name="TITLE_AND_BODY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>
            <p:ph idx="2" type="pic"/>
          </p:nvPr>
        </p:nvSpPr>
        <p:spPr>
          <a:xfrm rot="299990">
            <a:off x="716131" y="2331244"/>
            <a:ext cx="3686628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5" name="Google Shape;155;p24"/>
          <p:cNvSpPr/>
          <p:nvPr>
            <p:ph idx="3" type="pic"/>
          </p:nvPr>
        </p:nvSpPr>
        <p:spPr>
          <a:xfrm rot="-300269">
            <a:off x="4741294" y="2331368"/>
            <a:ext cx="3686654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6" name="Google Shape;156;p24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33925" y="1163150"/>
            <a:ext cx="84756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buNone/>
              <a:defRPr/>
            </a:lvl1pPr>
            <a:lvl2pPr lvl="1" rtl="0" algn="r">
              <a:buNone/>
              <a:defRPr/>
            </a:lvl2pPr>
            <a:lvl3pPr lvl="2" rtl="0" algn="r">
              <a:buNone/>
              <a:defRPr/>
            </a:lvl3pPr>
            <a:lvl4pPr lvl="3" rtl="0" algn="r">
              <a:buNone/>
              <a:defRPr/>
            </a:lvl4pPr>
            <a:lvl5pPr lvl="4" rtl="0" algn="r">
              <a:buNone/>
              <a:defRPr/>
            </a:lvl5pPr>
            <a:lvl6pPr lvl="5" rtl="0" algn="r">
              <a:buNone/>
              <a:defRPr/>
            </a:lvl6pPr>
            <a:lvl7pPr lvl="6" rtl="0" algn="r">
              <a:buNone/>
              <a:defRPr/>
            </a:lvl7pPr>
            <a:lvl8pPr lvl="7" rtl="0" algn="r">
              <a:buNone/>
              <a:defRPr/>
            </a:lvl8pPr>
            <a:lvl9pPr lvl="8" rtl="0" algn="r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4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160" name="Google Shape;160;p24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ITLE_AND_BODY_1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/>
          <p:nvPr>
            <p:ph idx="2" type="pic"/>
          </p:nvPr>
        </p:nvSpPr>
        <p:spPr>
          <a:xfrm rot="299990">
            <a:off x="716131" y="2331244"/>
            <a:ext cx="3686628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63" name="Google Shape;163;p25"/>
          <p:cNvSpPr/>
          <p:nvPr>
            <p:ph idx="3" type="pic"/>
          </p:nvPr>
        </p:nvSpPr>
        <p:spPr>
          <a:xfrm rot="-300269">
            <a:off x="4741294" y="2331368"/>
            <a:ext cx="3686654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64" name="Google Shape;164;p25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buNone/>
              <a:defRPr/>
            </a:lvl1pPr>
            <a:lvl2pPr lvl="1" rtl="0" algn="r">
              <a:buNone/>
              <a:defRPr/>
            </a:lvl2pPr>
            <a:lvl3pPr lvl="2" rtl="0" algn="r">
              <a:buNone/>
              <a:defRPr/>
            </a:lvl3pPr>
            <a:lvl4pPr lvl="3" rtl="0" algn="r">
              <a:buNone/>
              <a:defRPr/>
            </a:lvl4pPr>
            <a:lvl5pPr lvl="4" rtl="0" algn="r">
              <a:buNone/>
              <a:defRPr/>
            </a:lvl5pPr>
            <a:lvl6pPr lvl="5" rtl="0" algn="r">
              <a:buNone/>
              <a:defRPr/>
            </a:lvl6pPr>
            <a:lvl7pPr lvl="6" rtl="0" algn="r">
              <a:buNone/>
              <a:defRPr/>
            </a:lvl7pPr>
            <a:lvl8pPr lvl="7" rtl="0" algn="r">
              <a:buNone/>
              <a:defRPr/>
            </a:lvl8pPr>
            <a:lvl9pPr lvl="8" rtl="0" algn="r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5"/>
          <p:cNvSpPr txBox="1"/>
          <p:nvPr>
            <p:ph idx="1" type="subTitle"/>
          </p:nvPr>
        </p:nvSpPr>
        <p:spPr>
          <a:xfrm>
            <a:off x="381082" y="1182925"/>
            <a:ext cx="41490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67" name="Google Shape;167;p25"/>
          <p:cNvSpPr txBox="1"/>
          <p:nvPr>
            <p:ph idx="4" type="body"/>
          </p:nvPr>
        </p:nvSpPr>
        <p:spPr>
          <a:xfrm>
            <a:off x="381082" y="1521627"/>
            <a:ext cx="4149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68" name="Google Shape;168;p25"/>
          <p:cNvSpPr txBox="1"/>
          <p:nvPr>
            <p:ph idx="5" type="subTitle"/>
          </p:nvPr>
        </p:nvSpPr>
        <p:spPr>
          <a:xfrm>
            <a:off x="4566932" y="1182925"/>
            <a:ext cx="41490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69" name="Google Shape;169;p25"/>
          <p:cNvSpPr txBox="1"/>
          <p:nvPr>
            <p:ph idx="6" type="body"/>
          </p:nvPr>
        </p:nvSpPr>
        <p:spPr>
          <a:xfrm>
            <a:off x="4566932" y="1521627"/>
            <a:ext cx="4149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70" name="Google Shape;170;p25"/>
          <p:cNvSpPr txBox="1"/>
          <p:nvPr>
            <p:ph idx="7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171" name="Google Shape;171;p25"/>
          <p:cNvSpPr txBox="1"/>
          <p:nvPr>
            <p:ph idx="8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woColTx">
  <p:cSld name="TITLE_AND_TWO_COLUMNS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6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174" name="Google Shape;174;p26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175" name="Google Shape;175;p26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177" name="Google Shape;177;p26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178" name="Google Shape;178;p26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6"/>
          <p:cNvSpPr txBox="1"/>
          <p:nvPr>
            <p:ph type="title"/>
          </p:nvPr>
        </p:nvSpPr>
        <p:spPr>
          <a:xfrm>
            <a:off x="2479675" y="1637413"/>
            <a:ext cx="418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2479675" y="2291377"/>
            <a:ext cx="41847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 type="titleOnly">
  <p:cSld name="TITLE_ONLY"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>
            <p:ph idx="2" type="pic"/>
          </p:nvPr>
        </p:nvSpPr>
        <p:spPr>
          <a:xfrm rot="299866">
            <a:off x="764484" y="2679783"/>
            <a:ext cx="1938771" cy="1938771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5" name="Google Shape;185;p27"/>
          <p:cNvSpPr/>
          <p:nvPr>
            <p:ph idx="3" type="pic"/>
          </p:nvPr>
        </p:nvSpPr>
        <p:spPr>
          <a:xfrm rot="-299913">
            <a:off x="3602840" y="2620826"/>
            <a:ext cx="1938472" cy="1938472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6" name="Google Shape;186;p27"/>
          <p:cNvSpPr/>
          <p:nvPr>
            <p:ph idx="4" type="pic"/>
          </p:nvPr>
        </p:nvSpPr>
        <p:spPr>
          <a:xfrm rot="299913">
            <a:off x="6440891" y="2679947"/>
            <a:ext cx="1938472" cy="1938472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7" name="Google Shape;187;p27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7"/>
          <p:cNvSpPr txBox="1"/>
          <p:nvPr>
            <p:ph idx="1" type="subTitle"/>
          </p:nvPr>
        </p:nvSpPr>
        <p:spPr>
          <a:xfrm>
            <a:off x="381063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89" name="Google Shape;189;p27"/>
          <p:cNvSpPr txBox="1"/>
          <p:nvPr>
            <p:ph idx="5" type="body"/>
          </p:nvPr>
        </p:nvSpPr>
        <p:spPr>
          <a:xfrm>
            <a:off x="381063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90" name="Google Shape;190;p27"/>
          <p:cNvSpPr txBox="1"/>
          <p:nvPr>
            <p:ph idx="6" type="subTitle"/>
          </p:nvPr>
        </p:nvSpPr>
        <p:spPr>
          <a:xfrm>
            <a:off x="3219300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91" name="Google Shape;191;p27"/>
          <p:cNvSpPr txBox="1"/>
          <p:nvPr>
            <p:ph idx="7" type="body"/>
          </p:nvPr>
        </p:nvSpPr>
        <p:spPr>
          <a:xfrm>
            <a:off x="3219300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92" name="Google Shape;192;p27"/>
          <p:cNvSpPr txBox="1"/>
          <p:nvPr>
            <p:ph idx="8" type="subTitle"/>
          </p:nvPr>
        </p:nvSpPr>
        <p:spPr>
          <a:xfrm>
            <a:off x="6057538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93" name="Google Shape;193;p27"/>
          <p:cNvSpPr txBox="1"/>
          <p:nvPr>
            <p:ph idx="9" type="body"/>
          </p:nvPr>
        </p:nvSpPr>
        <p:spPr>
          <a:xfrm>
            <a:off x="6057538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94" name="Google Shape;194;p27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27"/>
          <p:cNvSpPr txBox="1"/>
          <p:nvPr>
            <p:ph idx="1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196" name="Google Shape;196;p27"/>
          <p:cNvSpPr txBox="1"/>
          <p:nvPr>
            <p:ph idx="1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1">
  <p:cSld name="ONE_COLUMN_TEXT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>
            <p:ph idx="2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8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333925" y="1163150"/>
            <a:ext cx="84756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02" name="Google Shape;202;p28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03" name="Google Shape;203;p28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73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left">
  <p:cSld name="ONE_COLUMN_TEXT_1"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9"/>
          <p:cNvGrpSpPr/>
          <p:nvPr/>
        </p:nvGrpSpPr>
        <p:grpSpPr>
          <a:xfrm>
            <a:off x="433788" y="1202208"/>
            <a:ext cx="2632899" cy="904617"/>
            <a:chOff x="433788" y="1202208"/>
            <a:chExt cx="2632899" cy="904617"/>
          </a:xfrm>
        </p:grpSpPr>
        <p:sp>
          <p:nvSpPr>
            <p:cNvPr id="206" name="Google Shape;206;p29"/>
            <p:cNvSpPr/>
            <p:nvPr/>
          </p:nvSpPr>
          <p:spPr>
            <a:xfrm>
              <a:off x="433788" y="1202325"/>
              <a:ext cx="2632800" cy="904500"/>
            </a:xfrm>
            <a:prstGeom prst="snip1Rect">
              <a:avLst>
                <a:gd fmla="val 3510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07" name="Google Shape;207;p29"/>
            <p:cNvSpPr/>
            <p:nvPr/>
          </p:nvSpPr>
          <p:spPr>
            <a:xfrm rot="-6523">
              <a:off x="2750486" y="1202508"/>
              <a:ext cx="316201" cy="318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208" name="Google Shape;208;p29"/>
          <p:cNvSpPr txBox="1"/>
          <p:nvPr>
            <p:ph idx="1" type="subTitle"/>
          </p:nvPr>
        </p:nvSpPr>
        <p:spPr>
          <a:xfrm>
            <a:off x="437000" y="1202200"/>
            <a:ext cx="2322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09" name="Google Shape;209;p29"/>
          <p:cNvSpPr txBox="1"/>
          <p:nvPr>
            <p:ph idx="2" type="body"/>
          </p:nvPr>
        </p:nvSpPr>
        <p:spPr>
          <a:xfrm>
            <a:off x="437000" y="1460325"/>
            <a:ext cx="2632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0" name="Google Shape;210;p29"/>
          <p:cNvSpPr/>
          <p:nvPr>
            <p:ph idx="3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11" name="Google Shape;211;p29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9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3" name="Google Shape;213;p29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14" name="Google Shape;214;p29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73">
          <p15:clr>
            <a:srgbClr val="E46962"/>
          </p15:clr>
        </p15:guide>
        <p15:guide id="2" orient="horz" pos="1353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middle">
  <p:cSld name="ONE_COLUMN_TEXT_1_2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0"/>
          <p:cNvGrpSpPr/>
          <p:nvPr/>
        </p:nvGrpSpPr>
        <p:grpSpPr>
          <a:xfrm>
            <a:off x="3253950" y="1202208"/>
            <a:ext cx="2632899" cy="904617"/>
            <a:chOff x="3253950" y="1202208"/>
            <a:chExt cx="2632899" cy="904617"/>
          </a:xfrm>
        </p:grpSpPr>
        <p:sp>
          <p:nvSpPr>
            <p:cNvPr id="217" name="Google Shape;217;p30"/>
            <p:cNvSpPr/>
            <p:nvPr/>
          </p:nvSpPr>
          <p:spPr>
            <a:xfrm>
              <a:off x="3253950" y="1202325"/>
              <a:ext cx="2632800" cy="904500"/>
            </a:xfrm>
            <a:prstGeom prst="snip1Rect">
              <a:avLst>
                <a:gd fmla="val 35102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18" name="Google Shape;218;p30"/>
            <p:cNvSpPr/>
            <p:nvPr/>
          </p:nvSpPr>
          <p:spPr>
            <a:xfrm rot="-6523">
              <a:off x="5570649" y="1202508"/>
              <a:ext cx="316201" cy="318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219" name="Google Shape;219;p30"/>
          <p:cNvSpPr txBox="1"/>
          <p:nvPr>
            <p:ph idx="1" type="subTitle"/>
          </p:nvPr>
        </p:nvSpPr>
        <p:spPr>
          <a:xfrm>
            <a:off x="3257163" y="1202200"/>
            <a:ext cx="2322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20" name="Google Shape;220;p30"/>
          <p:cNvSpPr txBox="1"/>
          <p:nvPr>
            <p:ph idx="2" type="body"/>
          </p:nvPr>
        </p:nvSpPr>
        <p:spPr>
          <a:xfrm>
            <a:off x="3257163" y="1460325"/>
            <a:ext cx="2632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1" name="Google Shape;221;p30"/>
          <p:cNvSpPr/>
          <p:nvPr>
            <p:ph idx="3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22" name="Google Shape;222;p30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30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4" name="Google Shape;224;p30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25" name="Google Shape;225;p30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right, long text">
  <p:cSld name="ONE_COLUMN_TEXT_1_1"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/>
          <p:nvPr/>
        </p:nvSpPr>
        <p:spPr>
          <a:xfrm>
            <a:off x="3253825" y="1202325"/>
            <a:ext cx="5453100" cy="904500"/>
          </a:xfrm>
          <a:prstGeom prst="snip1Rect">
            <a:avLst>
              <a:gd fmla="val 3501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28" name="Google Shape;228;p31"/>
          <p:cNvSpPr txBox="1"/>
          <p:nvPr>
            <p:ph idx="1" type="subTitle"/>
          </p:nvPr>
        </p:nvSpPr>
        <p:spPr>
          <a:xfrm>
            <a:off x="3253950" y="1202200"/>
            <a:ext cx="5136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29" name="Google Shape;229;p31"/>
          <p:cNvSpPr/>
          <p:nvPr>
            <p:ph idx="2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30" name="Google Shape;230;p31"/>
          <p:cNvSpPr txBox="1"/>
          <p:nvPr>
            <p:ph idx="3" type="body"/>
          </p:nvPr>
        </p:nvSpPr>
        <p:spPr>
          <a:xfrm>
            <a:off x="3253950" y="1460325"/>
            <a:ext cx="54531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1" name="Google Shape;231;p31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31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3" name="Google Shape;233;p31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34" name="Google Shape;234;p31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35" name="Google Shape;235;p31"/>
          <p:cNvSpPr/>
          <p:nvPr/>
        </p:nvSpPr>
        <p:spPr>
          <a:xfrm rot="-6523">
            <a:off x="8390811" y="1202508"/>
            <a:ext cx="316201" cy="318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"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2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238" name="Google Shape;238;p32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239" name="Google Shape;239;p32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240" name="Google Shape;240;p32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241" name="Google Shape;241;p32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42" name="Google Shape;242;p32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2"/>
          <p:cNvSpPr txBox="1"/>
          <p:nvPr>
            <p:ph type="title"/>
          </p:nvPr>
        </p:nvSpPr>
        <p:spPr>
          <a:xfrm>
            <a:off x="2479675" y="1637413"/>
            <a:ext cx="418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" name="Google Shape;244;p32"/>
          <p:cNvSpPr txBox="1"/>
          <p:nvPr>
            <p:ph idx="1" type="body"/>
          </p:nvPr>
        </p:nvSpPr>
        <p:spPr>
          <a:xfrm>
            <a:off x="2479675" y="2291377"/>
            <a:ext cx="41847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5" name="Google Shape;245;p32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46" name="Google Shape;246;p32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2">
  <p:cSld name="MAIN_POINT"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/>
          <p:nvPr>
            <p:ph idx="2" type="pic"/>
          </p:nvPr>
        </p:nvSpPr>
        <p:spPr>
          <a:xfrm rot="300107">
            <a:off x="4903200" y="846465"/>
            <a:ext cx="3950142" cy="3456249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9" name="Google Shape;249;p33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33"/>
          <p:cNvSpPr txBox="1"/>
          <p:nvPr>
            <p:ph type="title"/>
          </p:nvPr>
        </p:nvSpPr>
        <p:spPr>
          <a:xfrm>
            <a:off x="333925" y="124953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1" name="Google Shape;251;p33"/>
          <p:cNvSpPr txBox="1"/>
          <p:nvPr>
            <p:ph idx="1" type="body"/>
          </p:nvPr>
        </p:nvSpPr>
        <p:spPr>
          <a:xfrm>
            <a:off x="333925" y="2291390"/>
            <a:ext cx="36621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52" name="Google Shape;252;p33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53" name="Google Shape;253;p33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3">
  <p:cSld name="MAIN_POINT_1"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/>
          <p:nvPr>
            <p:ph idx="2" type="pic"/>
          </p:nvPr>
        </p:nvSpPr>
        <p:spPr>
          <a:xfrm rot="-300067">
            <a:off x="550589" y="883785"/>
            <a:ext cx="3630622" cy="3658027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56" name="Google Shape;256;p34"/>
          <p:cNvSpPr txBox="1"/>
          <p:nvPr>
            <p:ph idx="12" type="sldNum"/>
          </p:nvPr>
        </p:nvSpPr>
        <p:spPr>
          <a:xfrm>
            <a:off x="8318025" y="20555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4"/>
          <p:cNvSpPr txBox="1"/>
          <p:nvPr>
            <p:ph type="title"/>
          </p:nvPr>
        </p:nvSpPr>
        <p:spPr>
          <a:xfrm>
            <a:off x="5204625" y="124953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8" name="Google Shape;258;p34"/>
          <p:cNvSpPr txBox="1"/>
          <p:nvPr>
            <p:ph idx="1" type="body"/>
          </p:nvPr>
        </p:nvSpPr>
        <p:spPr>
          <a:xfrm>
            <a:off x="5204625" y="2291390"/>
            <a:ext cx="36621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59" name="Google Shape;259;p34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60" name="Google Shape;260;p34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descriptions">
  <p:cSld name="SECTION_TITLE_AND_DESCRIPTION"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/>
          <p:nvPr>
            <p:ph idx="2" type="pic"/>
          </p:nvPr>
        </p:nvSpPr>
        <p:spPr>
          <a:xfrm>
            <a:off x="3544863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263" name="Google Shape;263;p35"/>
          <p:cNvSpPr/>
          <p:nvPr>
            <p:ph idx="3" type="pic"/>
          </p:nvPr>
        </p:nvSpPr>
        <p:spPr>
          <a:xfrm>
            <a:off x="6658538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264" name="Google Shape;264;p35"/>
          <p:cNvSpPr/>
          <p:nvPr>
            <p:ph idx="4" type="pic"/>
          </p:nvPr>
        </p:nvSpPr>
        <p:spPr>
          <a:xfrm>
            <a:off x="431200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265" name="Google Shape;265;p35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35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" name="Google Shape;267;p35"/>
          <p:cNvSpPr txBox="1"/>
          <p:nvPr>
            <p:ph idx="1" type="subTitle"/>
          </p:nvPr>
        </p:nvSpPr>
        <p:spPr>
          <a:xfrm>
            <a:off x="381100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68" name="Google Shape;268;p35"/>
          <p:cNvSpPr txBox="1"/>
          <p:nvPr>
            <p:ph idx="5" type="subTitle"/>
          </p:nvPr>
        </p:nvSpPr>
        <p:spPr>
          <a:xfrm>
            <a:off x="3494775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69" name="Google Shape;269;p35"/>
          <p:cNvSpPr txBox="1"/>
          <p:nvPr>
            <p:ph idx="6" type="subTitle"/>
          </p:nvPr>
        </p:nvSpPr>
        <p:spPr>
          <a:xfrm>
            <a:off x="6608438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70" name="Google Shape;270;p35"/>
          <p:cNvSpPr txBox="1"/>
          <p:nvPr>
            <p:ph idx="7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71" name="Google Shape;271;p35"/>
          <p:cNvSpPr txBox="1"/>
          <p:nvPr>
            <p:ph idx="8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wo column bullet points">
  <p:cSld name="CAPTION_ONLY"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36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274" name="Google Shape;274;p36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275" name="Google Shape;275;p36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276" name="Google Shape;276;p36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277" name="Google Shape;277;p36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78" name="Google Shape;278;p36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36"/>
          <p:cNvSpPr txBox="1"/>
          <p:nvPr>
            <p:ph type="title"/>
          </p:nvPr>
        </p:nvSpPr>
        <p:spPr>
          <a:xfrm>
            <a:off x="333925" y="124951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0" name="Google Shape;280;p36"/>
          <p:cNvSpPr txBox="1"/>
          <p:nvPr>
            <p:ph idx="1" type="body"/>
          </p:nvPr>
        </p:nvSpPr>
        <p:spPr>
          <a:xfrm>
            <a:off x="333925" y="2291377"/>
            <a:ext cx="3662100" cy="20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1" name="Google Shape;281;p36"/>
          <p:cNvSpPr txBox="1"/>
          <p:nvPr>
            <p:ph idx="2" type="body"/>
          </p:nvPr>
        </p:nvSpPr>
        <p:spPr>
          <a:xfrm>
            <a:off x="4595076" y="2291377"/>
            <a:ext cx="3662100" cy="20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2" name="Google Shape;282;p36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83" name="Google Shape;283;p36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eck for understanding">
  <p:cSld name="CAPTION_ONLY_1"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7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sp>
          <p:nvSpPr>
            <p:cNvPr id="286" name="Google Shape;286;p37"/>
            <p:cNvSpPr/>
            <p:nvPr/>
          </p:nvSpPr>
          <p:spPr>
            <a:xfrm>
              <a:off x="0" y="100"/>
              <a:ext cx="9144000" cy="5143500"/>
            </a:xfrm>
            <a:prstGeom prst="snip1Rect">
              <a:avLst>
                <a:gd fmla="val 40868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87" name="Google Shape;287;p37"/>
            <p:cNvSpPr/>
            <p:nvPr/>
          </p:nvSpPr>
          <p:spPr>
            <a:xfrm rot="10800000">
              <a:off x="7036475" y="1219850"/>
              <a:ext cx="2107500" cy="186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88" name="Google Shape;288;p37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89" name="Google Shape;289;p37"/>
          <p:cNvSpPr txBox="1"/>
          <p:nvPr>
            <p:ph idx="1" type="body"/>
          </p:nvPr>
        </p:nvSpPr>
        <p:spPr>
          <a:xfrm>
            <a:off x="333925" y="3630575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0" name="Google Shape;290;p37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37"/>
          <p:cNvSpPr txBox="1"/>
          <p:nvPr>
            <p:ph type="title"/>
          </p:nvPr>
        </p:nvSpPr>
        <p:spPr>
          <a:xfrm>
            <a:off x="333925" y="124951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2" name="Google Shape;292;p37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93" name="Google Shape;293;p37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94" name="Google Shape;294;p37"/>
          <p:cNvSpPr txBox="1"/>
          <p:nvPr>
            <p:ph idx="4" type="body"/>
          </p:nvPr>
        </p:nvSpPr>
        <p:spPr>
          <a:xfrm>
            <a:off x="333925" y="3184176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5" name="Google Shape;295;p37"/>
          <p:cNvSpPr txBox="1"/>
          <p:nvPr>
            <p:ph idx="5" type="body"/>
          </p:nvPr>
        </p:nvSpPr>
        <p:spPr>
          <a:xfrm>
            <a:off x="333925" y="2737776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6" name="Google Shape;296;p37"/>
          <p:cNvSpPr txBox="1"/>
          <p:nvPr>
            <p:ph idx="6" type="body"/>
          </p:nvPr>
        </p:nvSpPr>
        <p:spPr>
          <a:xfrm>
            <a:off x="333925" y="2291377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ype">
  <p:cSld name="BIG_NUMBER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8"/>
          <p:cNvSpPr txBox="1"/>
          <p:nvPr/>
        </p:nvSpPr>
        <p:spPr>
          <a:xfrm>
            <a:off x="2479675" y="2285400"/>
            <a:ext cx="418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Questions?</a:t>
            </a:r>
            <a:endParaRPr sz="2800">
              <a:solidFill>
                <a:schemeClr val="lt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grpSp>
        <p:nvGrpSpPr>
          <p:cNvPr id="300" name="Google Shape;300;p38"/>
          <p:cNvGrpSpPr/>
          <p:nvPr/>
        </p:nvGrpSpPr>
        <p:grpSpPr>
          <a:xfrm rot="300150">
            <a:off x="1277165" y="536719"/>
            <a:ext cx="6594752" cy="4068617"/>
            <a:chOff x="1277284" y="536521"/>
            <a:chExt cx="6594691" cy="4068580"/>
          </a:xfrm>
        </p:grpSpPr>
        <p:grpSp>
          <p:nvGrpSpPr>
            <p:cNvPr id="301" name="Google Shape;301;p38"/>
            <p:cNvGrpSpPr/>
            <p:nvPr/>
          </p:nvGrpSpPr>
          <p:grpSpPr>
            <a:xfrm>
              <a:off x="1277284" y="891662"/>
              <a:ext cx="6594077" cy="3357715"/>
              <a:chOff x="1277284" y="891662"/>
              <a:chExt cx="6594077" cy="3357715"/>
            </a:xfrm>
          </p:grpSpPr>
          <p:sp>
            <p:nvSpPr>
              <p:cNvPr id="302" name="Google Shape;302;p38"/>
              <p:cNvSpPr/>
              <p:nvPr/>
            </p:nvSpPr>
            <p:spPr>
              <a:xfrm rot="-2190">
                <a:off x="6458566" y="1876325"/>
                <a:ext cx="1412700" cy="139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303" name="Google Shape;303;p38"/>
              <p:cNvSpPr/>
              <p:nvPr/>
            </p:nvSpPr>
            <p:spPr>
              <a:xfrm flipH="1" rot="-2453">
                <a:off x="1277283" y="893727"/>
                <a:ext cx="4625401" cy="3354000"/>
              </a:xfrm>
              <a:prstGeom prst="snip1Rect">
                <a:avLst>
                  <a:gd fmla="val 49693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304" name="Google Shape;304;p38"/>
              <p:cNvSpPr/>
              <p:nvPr/>
            </p:nvSpPr>
            <p:spPr>
              <a:xfrm flipH="1" rot="10797547">
                <a:off x="3245660" y="893312"/>
                <a:ext cx="4625701" cy="3354000"/>
              </a:xfrm>
              <a:prstGeom prst="snip1Rect">
                <a:avLst>
                  <a:gd fmla="val 49663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305" name="Google Shape;305;p38"/>
              <p:cNvSpPr/>
              <p:nvPr/>
            </p:nvSpPr>
            <p:spPr>
              <a:xfrm rot="-2190">
                <a:off x="1277395" y="1877958"/>
                <a:ext cx="1412700" cy="139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306" name="Google Shape;306;p38"/>
            <p:cNvSpPr/>
            <p:nvPr/>
          </p:nvSpPr>
          <p:spPr>
            <a:xfrm rot="-4517241">
              <a:off x="1416960" y="705331"/>
              <a:ext cx="1386770" cy="13615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  <p:sp>
          <p:nvSpPr>
            <p:cNvPr id="307" name="Google Shape;307;p38"/>
            <p:cNvSpPr/>
            <p:nvPr/>
          </p:nvSpPr>
          <p:spPr>
            <a:xfrm rot="6281922">
              <a:off x="6346470" y="3074659"/>
              <a:ext cx="1384510" cy="1363185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308" name="Google Shape;308;p38"/>
          <p:cNvSpPr txBox="1"/>
          <p:nvPr>
            <p:ph type="title"/>
          </p:nvPr>
        </p:nvSpPr>
        <p:spPr>
          <a:xfrm>
            <a:off x="2479675" y="2285400"/>
            <a:ext cx="418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9" name="Google Shape;309;p38"/>
          <p:cNvSpPr txBox="1"/>
          <p:nvPr>
            <p:ph idx="1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10" name="Google Shape;310;p38"/>
          <p:cNvSpPr txBox="1"/>
          <p:nvPr>
            <p:ph idx="2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lank" type="blank">
  <p:cSld name="BLANK"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idx="12" type="sldNum"/>
          </p:nvPr>
        </p:nvSpPr>
        <p:spPr>
          <a:xfrm>
            <a:off x="8318025" y="20555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9"/>
          <p:cNvSpPr txBox="1"/>
          <p:nvPr>
            <p:ph idx="1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14" name="Google Shape;314;p39"/>
          <p:cNvSpPr txBox="1"/>
          <p:nvPr>
            <p:ph idx="2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_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47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/>
          <p:nvPr>
            <p:ph type="ctrTitle"/>
          </p:nvPr>
        </p:nvSpPr>
        <p:spPr>
          <a:xfrm>
            <a:off x="1826325" y="1559575"/>
            <a:ext cx="54948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4 Lecture</a:t>
            </a:r>
            <a:endParaRPr/>
          </a:p>
        </p:txBody>
      </p:sp>
      <p:sp>
        <p:nvSpPr>
          <p:cNvPr id="320" name="Google Shape;320;p40"/>
          <p:cNvSpPr txBox="1"/>
          <p:nvPr>
            <p:ph idx="1" type="subTitle"/>
          </p:nvPr>
        </p:nvSpPr>
        <p:spPr>
          <a:xfrm>
            <a:off x="1826325" y="3252475"/>
            <a:ext cx="54948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Seamus Herlihy &amp; Sofia Furda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"/>
          <p:cNvSpPr txBox="1"/>
          <p:nvPr>
            <p:ph type="title"/>
          </p:nvPr>
        </p:nvSpPr>
        <p:spPr>
          <a:xfrm>
            <a:off x="187725" y="440950"/>
            <a:ext cx="8475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latin typeface="Inter Tight"/>
                <a:ea typeface="Inter Tight"/>
                <a:cs typeface="Inter Tight"/>
                <a:sym typeface="Inter Tight"/>
              </a:rPr>
              <a:t>Dignity V.S. Autonomy</a:t>
            </a:r>
            <a:endParaRPr b="1" sz="3000" u="sng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87" name="Google Shape;387;p49"/>
          <p:cNvSpPr txBox="1"/>
          <p:nvPr>
            <p:ph idx="1" type="body"/>
          </p:nvPr>
        </p:nvSpPr>
        <p:spPr>
          <a:xfrm>
            <a:off x="351125" y="1001425"/>
            <a:ext cx="8611500" cy="23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Dignity Argument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: Balances personal freedom, autonomy, and happiness.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Autonomy vs. Dignity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: Which is more important?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Kant's View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: Life without dignity is not life at all.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Dilemma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: Should we lie to achieve positive outcomes like health or happiness?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Truth vs. Lies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: Should we tell patients about 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Woebots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true nature, even if it reduces effectiveness?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9"/>
          <p:cNvSpPr txBox="1"/>
          <p:nvPr>
            <p:ph idx="5" type="subTitle"/>
          </p:nvPr>
        </p:nvSpPr>
        <p:spPr>
          <a:xfrm>
            <a:off x="0" y="485100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Sofia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784" r="5775" t="0"/>
          <a:stretch/>
        </p:blipFill>
        <p:spPr>
          <a:xfrm rot="299990">
            <a:off x="716131" y="2331244"/>
            <a:ext cx="3686628" cy="2455534"/>
          </a:xfrm>
          <a:prstGeom prst="snip1Rect">
            <a:avLst>
              <a:gd fmla="val 16667" name="adj"/>
            </a:avLst>
          </a:prstGeom>
        </p:spPr>
      </p:pic>
      <p:pic>
        <p:nvPicPr>
          <p:cNvPr id="394" name="Google Shape;394;p5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39" l="0" r="0" t="49"/>
          <a:stretch/>
        </p:blipFill>
        <p:spPr>
          <a:xfrm rot="-300269">
            <a:off x="4741294" y="2331368"/>
            <a:ext cx="3686654" cy="2455534"/>
          </a:xfrm>
          <a:prstGeom prst="snip1Rect">
            <a:avLst>
              <a:gd fmla="val 16667" name="adj"/>
            </a:avLst>
          </a:prstGeom>
        </p:spPr>
      </p:pic>
      <p:sp>
        <p:nvSpPr>
          <p:cNvPr id="395" name="Google Shape;395;p50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AI Weapons Dignified?</a:t>
            </a:r>
            <a:endParaRPr/>
          </a:p>
        </p:txBody>
      </p:sp>
      <p:sp>
        <p:nvSpPr>
          <p:cNvPr id="396" name="Google Shape;396;p50"/>
          <p:cNvSpPr txBox="1"/>
          <p:nvPr>
            <p:ph idx="1" type="body"/>
          </p:nvPr>
        </p:nvSpPr>
        <p:spPr>
          <a:xfrm>
            <a:off x="333925" y="1163150"/>
            <a:ext cx="84756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Does dignity ethics preclude or sanction AI warfare?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1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AI Weapons Dignified?</a:t>
            </a:r>
            <a:endParaRPr/>
          </a:p>
        </p:txBody>
      </p:sp>
      <p:sp>
        <p:nvSpPr>
          <p:cNvPr id="402" name="Google Shape;402;p51"/>
          <p:cNvSpPr txBox="1"/>
          <p:nvPr>
            <p:ph idx="1" type="body"/>
          </p:nvPr>
        </p:nvSpPr>
        <p:spPr>
          <a:xfrm>
            <a:off x="333925" y="1163150"/>
            <a:ext cx="8475600" cy="17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Dignity of human life argument against AI weaponry: Decisions involving human life should remain human judgement; only we understand the dignity of life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Perhaps AI weaponry makes life “cheaper”; but is there any difference between AI and bombs or landmines?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Accountability and responsibility </a:t>
            </a:r>
            <a:r>
              <a:rPr lang="en"/>
              <a:t>argument</a:t>
            </a:r>
            <a:r>
              <a:rPr lang="en"/>
              <a:t> against AI weaponry: Who will be held responsible for acts of war committed by AI?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5022" l="0" r="0" t="25022"/>
          <a:stretch/>
        </p:blipFill>
        <p:spPr>
          <a:xfrm rot="310">
            <a:off x="872807" y="2656399"/>
            <a:ext cx="3325500" cy="2214900"/>
          </a:xfrm>
          <a:prstGeom prst="snip1Rect">
            <a:avLst>
              <a:gd fmla="val 16667" name="adj"/>
            </a:avLst>
          </a:prstGeom>
        </p:spPr>
      </p:pic>
      <p:sp>
        <p:nvSpPr>
          <p:cNvPr id="408" name="Google Shape;408;p52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Dignity vs. Happiness</a:t>
            </a:r>
            <a:endParaRPr/>
          </a:p>
        </p:txBody>
      </p:sp>
      <p:sp>
        <p:nvSpPr>
          <p:cNvPr id="409" name="Google Shape;409;p52"/>
          <p:cNvSpPr txBox="1"/>
          <p:nvPr>
            <p:ph idx="1" type="body"/>
          </p:nvPr>
        </p:nvSpPr>
        <p:spPr>
          <a:xfrm>
            <a:off x="333925" y="1163150"/>
            <a:ext cx="84756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In </a:t>
            </a:r>
            <a:r>
              <a:rPr i="1" lang="en"/>
              <a:t>Twilight of the Idols</a:t>
            </a:r>
            <a:r>
              <a:rPr lang="en"/>
              <a:t>, Nietzsche argues that dignity can be more important than happiness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Should OkCupid be allowed to infringe upon our experience of dignity in order to increase happiness?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Happiness is easier to measure than dignity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3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does dignity come from?</a:t>
            </a:r>
            <a:endParaRPr/>
          </a:p>
        </p:txBody>
      </p:sp>
      <p:sp>
        <p:nvSpPr>
          <p:cNvPr id="415" name="Google Shape;415;p53"/>
          <p:cNvSpPr txBox="1"/>
          <p:nvPr>
            <p:ph idx="1" type="body"/>
          </p:nvPr>
        </p:nvSpPr>
        <p:spPr>
          <a:xfrm>
            <a:off x="333925" y="1163150"/>
            <a:ext cx="84756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Body?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Intelligence?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Intentions?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Self-consciousness?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What is it about us that makes us feel dignity or indignity?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469" r="12461" t="0"/>
          <a:stretch/>
        </p:blipFill>
        <p:spPr>
          <a:xfrm rot="280">
            <a:off x="716131" y="2487364"/>
            <a:ext cx="3686700" cy="2455500"/>
          </a:xfrm>
          <a:prstGeom prst="snip1Rect">
            <a:avLst>
              <a:gd fmla="val 16667" name="adj"/>
            </a:avLst>
          </a:prstGeom>
        </p:spPr>
      </p:pic>
      <p:sp>
        <p:nvSpPr>
          <p:cNvPr id="326" name="Google Shape;326;p41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Dignity Experiment</a:t>
            </a:r>
            <a:endParaRPr/>
          </a:p>
        </p:txBody>
      </p:sp>
      <p:sp>
        <p:nvSpPr>
          <p:cNvPr id="327" name="Google Shape;327;p41"/>
          <p:cNvSpPr txBox="1"/>
          <p:nvPr>
            <p:ph idx="1" type="body"/>
          </p:nvPr>
        </p:nvSpPr>
        <p:spPr>
          <a:xfrm>
            <a:off x="333925" y="1163150"/>
            <a:ext cx="8475600" cy="12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In 2014, OkCupid made a blog post about experiments they had done on their users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“If you use the Internet, you’re </a:t>
            </a:r>
            <a:r>
              <a:rPr lang="en"/>
              <a:t>the</a:t>
            </a:r>
            <a:r>
              <a:rPr lang="en"/>
              <a:t> </a:t>
            </a:r>
            <a:r>
              <a:rPr lang="en"/>
              <a:t>subject</a:t>
            </a:r>
            <a:r>
              <a:rPr lang="en"/>
              <a:t> of hundreds of experiments at any given time, on every site. That’s how websites work.”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They were trying to figure out if their algorithm was working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Dignity Experiment</a:t>
            </a:r>
            <a:endParaRPr/>
          </a:p>
        </p:txBody>
      </p:sp>
      <p:sp>
        <p:nvSpPr>
          <p:cNvPr id="333" name="Google Shape;333;p42"/>
          <p:cNvSpPr txBox="1"/>
          <p:nvPr>
            <p:ph idx="1" type="body"/>
          </p:nvPr>
        </p:nvSpPr>
        <p:spPr>
          <a:xfrm>
            <a:off x="333925" y="1163150"/>
            <a:ext cx="8475600" cy="17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OkCupid was also trying to figure out what effect users compatibility had on their likelihood of turning a match into a lengthy conversation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To do this, they showed some of their users fake compatibility percentages to see if there was a placebo effect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They </a:t>
            </a:r>
            <a:r>
              <a:rPr lang="en"/>
              <a:t>found</a:t>
            </a:r>
            <a:r>
              <a:rPr lang="en"/>
              <a:t> that there was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“The mere myth of compatibility works just as well as the truth”</a:t>
            </a:r>
            <a:endParaRPr/>
          </a:p>
        </p:txBody>
      </p:sp>
      <p:pic>
        <p:nvPicPr>
          <p:cNvPr id="334" name="Google Shape;3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25" y="3069300"/>
            <a:ext cx="4863100" cy="16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3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16697" l="0" r="0" t="16697"/>
          <a:stretch/>
        </p:blipFill>
        <p:spPr>
          <a:xfrm rot="-300269">
            <a:off x="4741294" y="2331368"/>
            <a:ext cx="3686654" cy="2455534"/>
          </a:xfrm>
          <a:prstGeom prst="snip1Rect">
            <a:avLst>
              <a:gd fmla="val 16667" name="adj"/>
            </a:avLst>
          </a:prstGeom>
        </p:spPr>
      </p:pic>
      <p:sp>
        <p:nvSpPr>
          <p:cNvPr id="340" name="Google Shape;340;p43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Dignity Experiment</a:t>
            </a:r>
            <a:endParaRPr/>
          </a:p>
        </p:txBody>
      </p:sp>
      <p:sp>
        <p:nvSpPr>
          <p:cNvPr id="341" name="Google Shape;341;p43"/>
          <p:cNvSpPr txBox="1"/>
          <p:nvPr>
            <p:ph idx="1" type="body"/>
          </p:nvPr>
        </p:nvSpPr>
        <p:spPr>
          <a:xfrm>
            <a:off x="333925" y="1163150"/>
            <a:ext cx="84756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There were a lot of negative reactions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People expressed a loss of trust and fear of being manipulated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Others defended it saying that the CEO just wanted to provide a better experience for the app’s users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What is dignity?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/>
          <p:nvPr>
            <p:ph type="title"/>
          </p:nvPr>
        </p:nvSpPr>
        <p:spPr>
          <a:xfrm>
            <a:off x="280850" y="498725"/>
            <a:ext cx="8475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 u="sng">
                <a:latin typeface="Inter Tight"/>
                <a:ea typeface="Inter Tight"/>
                <a:cs typeface="Inter Tight"/>
                <a:sym typeface="Inter Tight"/>
              </a:rPr>
              <a:t>Defining Dignity</a:t>
            </a:r>
            <a:endParaRPr b="1" sz="3100" u="sng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47" name="Google Shape;347;p44"/>
          <p:cNvSpPr txBox="1"/>
          <p:nvPr>
            <p:ph idx="1" type="body"/>
          </p:nvPr>
        </p:nvSpPr>
        <p:spPr>
          <a:xfrm>
            <a:off x="280850" y="1311775"/>
            <a:ext cx="8475600" cy="3043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Philosophical Negative/Protective Definition: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Based on philosopher Kant's principle: “Treat humanity, whether in your own person or in the person of any other, always as an end and never merely as a means.”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 simpler terms: People should not be treated </a:t>
            </a:r>
            <a:r>
              <a:rPr i="1" lang="en" sz="1800"/>
              <a:t>only</a:t>
            </a:r>
            <a:r>
              <a:rPr lang="en" sz="1800"/>
              <a:t> as tools or instruments to achieve someone else's goals.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/>
              <a:t>Dignity is </a:t>
            </a:r>
            <a:r>
              <a:rPr b="1" lang="en" sz="1800"/>
              <a:t>not</a:t>
            </a:r>
            <a:r>
              <a:rPr lang="en" sz="1800"/>
              <a:t> being treated as a means to an end</a:t>
            </a:r>
            <a:endParaRPr sz="18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800"/>
              <a:t>This protects against exploitation, commodification, and being treated as replaceable or disposable</a:t>
            </a:r>
            <a:r>
              <a:rPr lang="en" sz="1900"/>
              <a:t>.</a:t>
            </a:r>
            <a:endParaRPr sz="1900"/>
          </a:p>
        </p:txBody>
      </p:sp>
      <p:sp>
        <p:nvSpPr>
          <p:cNvPr id="348" name="Google Shape;348;p44"/>
          <p:cNvSpPr txBox="1"/>
          <p:nvPr>
            <p:ph idx="5" type="subTitle"/>
          </p:nvPr>
        </p:nvSpPr>
        <p:spPr>
          <a:xfrm>
            <a:off x="84675" y="4772925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Sofia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"/>
          <p:cNvSpPr txBox="1"/>
          <p:nvPr>
            <p:ph type="title"/>
          </p:nvPr>
        </p:nvSpPr>
        <p:spPr>
          <a:xfrm>
            <a:off x="272025" y="649050"/>
            <a:ext cx="8475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latin typeface="Inter Tight"/>
                <a:ea typeface="Inter Tight"/>
                <a:cs typeface="Inter Tight"/>
                <a:sym typeface="Inter Tight"/>
              </a:rPr>
              <a:t>Defining </a:t>
            </a:r>
            <a:r>
              <a:rPr b="1" lang="en" sz="3000" u="sng">
                <a:latin typeface="Inter Tight"/>
                <a:ea typeface="Inter Tight"/>
                <a:cs typeface="Inter Tight"/>
                <a:sym typeface="Inter Tight"/>
              </a:rPr>
              <a:t>Dignity</a:t>
            </a:r>
            <a:endParaRPr b="1" sz="3000" u="sng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54" name="Google Shape;354;p45"/>
          <p:cNvSpPr txBox="1"/>
          <p:nvPr>
            <p:ph idx="1" type="body"/>
          </p:nvPr>
        </p:nvSpPr>
        <p:spPr>
          <a:xfrm>
            <a:off x="272025" y="1348850"/>
            <a:ext cx="8475600" cy="2464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Philosophical Positive/Enabling Definition: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Dignity is also about the right to accountability and responsibility for one's own actions.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It's the insistence on not being treated as a child or as incompetent.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It's the right to make your own decisions and be held responsible for them.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/>
              <a:t>Dignity is </a:t>
            </a:r>
            <a:r>
              <a:rPr b="1" lang="en" sz="1900"/>
              <a:t>taking responsibility</a:t>
            </a:r>
            <a:r>
              <a:rPr lang="en" sz="1900"/>
              <a:t> for your actions.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5"/>
          <p:cNvSpPr txBox="1"/>
          <p:nvPr>
            <p:ph idx="5" type="subTitle"/>
          </p:nvPr>
        </p:nvSpPr>
        <p:spPr>
          <a:xfrm>
            <a:off x="93650" y="4750675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Sofia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6"/>
          <p:cNvPicPr preferRelativeResize="0"/>
          <p:nvPr>
            <p:ph idx="3" type="pic"/>
          </p:nvPr>
        </p:nvPicPr>
        <p:blipFill>
          <a:blip r:embed="rId3">
            <a:alphaModFix/>
          </a:blip>
          <a:stretch>
            <a:fillRect/>
          </a:stretch>
        </p:blipFill>
        <p:spPr>
          <a:xfrm rot="247818">
            <a:off x="422164" y="2235834"/>
            <a:ext cx="3782023" cy="2581332"/>
          </a:xfrm>
          <a:prstGeom prst="snip1Rect">
            <a:avLst>
              <a:gd fmla="val 16667" name="adj"/>
            </a:avLst>
          </a:prstGeom>
        </p:spPr>
      </p:pic>
      <p:sp>
        <p:nvSpPr>
          <p:cNvPr id="361" name="Google Shape;361;p46"/>
          <p:cNvSpPr txBox="1"/>
          <p:nvPr>
            <p:ph type="title"/>
          </p:nvPr>
        </p:nvSpPr>
        <p:spPr>
          <a:xfrm>
            <a:off x="-286400" y="2994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Inter Tight"/>
                <a:ea typeface="Inter Tight"/>
                <a:cs typeface="Inter Tight"/>
                <a:sym typeface="Inter Tight"/>
              </a:rPr>
              <a:t>Terms and Conditions | App Tracking   </a:t>
            </a:r>
            <a:endParaRPr b="1" u="sng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62" name="Google Shape;362;p46"/>
          <p:cNvSpPr txBox="1"/>
          <p:nvPr>
            <p:ph idx="1" type="body"/>
          </p:nvPr>
        </p:nvSpPr>
        <p:spPr>
          <a:xfrm>
            <a:off x="218725" y="826600"/>
            <a:ext cx="8475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Are users dignified by the interactions of agreeing to terms and conditions without reading them?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Are users dignified by the interaction of agreeing to app tracking notifications without fully understanding what they consent to? </a:t>
            </a:r>
            <a:endParaRPr sz="1800"/>
          </a:p>
        </p:txBody>
      </p:sp>
      <p:pic>
        <p:nvPicPr>
          <p:cNvPr id="363" name="Google Shape;363;p4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8172" r="8172" t="0"/>
          <a:stretch/>
        </p:blipFill>
        <p:spPr>
          <a:xfrm rot="-344083">
            <a:off x="4657619" y="2298634"/>
            <a:ext cx="3686852" cy="2455523"/>
          </a:xfrm>
          <a:prstGeom prst="snip1Rect">
            <a:avLst>
              <a:gd fmla="val 16667" name="adj"/>
            </a:avLst>
          </a:prstGeom>
        </p:spPr>
      </p:pic>
      <p:sp>
        <p:nvSpPr>
          <p:cNvPr id="364" name="Google Shape;364;p46"/>
          <p:cNvSpPr txBox="1"/>
          <p:nvPr>
            <p:ph idx="5" type="subTitle"/>
          </p:nvPr>
        </p:nvSpPr>
        <p:spPr>
          <a:xfrm>
            <a:off x="111550" y="4750625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Sofia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7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17743" l="3087" r="48366" t="17665"/>
          <a:stretch/>
        </p:blipFill>
        <p:spPr>
          <a:xfrm rot="-223171">
            <a:off x="4544814" y="2514916"/>
            <a:ext cx="3167773" cy="2534579"/>
          </a:xfrm>
          <a:prstGeom prst="snip1Rect">
            <a:avLst>
              <a:gd fmla="val 16667" name="adj"/>
            </a:avLst>
          </a:prstGeom>
        </p:spPr>
      </p:pic>
      <p:sp>
        <p:nvSpPr>
          <p:cNvPr id="370" name="Google Shape;370;p47"/>
          <p:cNvSpPr txBox="1"/>
          <p:nvPr>
            <p:ph type="title"/>
          </p:nvPr>
        </p:nvSpPr>
        <p:spPr>
          <a:xfrm>
            <a:off x="103175" y="304675"/>
            <a:ext cx="84756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 u="sng">
                <a:latin typeface="Inter Tight"/>
                <a:ea typeface="Inter Tight"/>
                <a:cs typeface="Inter Tight"/>
                <a:sym typeface="Inter Tight"/>
              </a:rPr>
              <a:t>Facebook’s Emotional Contagion Experiment</a:t>
            </a:r>
            <a:endParaRPr b="1" sz="2900" u="sng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71" name="Google Shape;371;p47"/>
          <p:cNvSpPr txBox="1"/>
          <p:nvPr>
            <p:ph idx="1" type="body"/>
          </p:nvPr>
        </p:nvSpPr>
        <p:spPr>
          <a:xfrm>
            <a:off x="103175" y="820950"/>
            <a:ext cx="9079500" cy="19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/>
              <a:t>Experiment</a:t>
            </a:r>
            <a:r>
              <a:rPr lang="en"/>
              <a:t>: Facebook altered users' feeds to show more happy or sad content.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/>
              <a:t>Findings</a:t>
            </a:r>
            <a:r>
              <a:rPr lang="en"/>
              <a:t>: Users responded with similar emotional tones in their own posts.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/>
              <a:t>Implications</a:t>
            </a:r>
            <a:r>
              <a:rPr lang="en"/>
              <a:t>: Demonstrates Facebook’s ability to shape emotions and opinions.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/>
              <a:t>Ethical Concern</a:t>
            </a:r>
            <a:r>
              <a:rPr lang="en"/>
              <a:t>: Users were treated as test subjects without consent.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/>
              <a:t>Dignity Violation</a:t>
            </a:r>
            <a:r>
              <a:rPr lang="en"/>
              <a:t>: People were used as means to an end rather than respected as individuals.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7"/>
          <p:cNvSpPr txBox="1"/>
          <p:nvPr>
            <p:ph idx="5" type="subTitle"/>
          </p:nvPr>
        </p:nvSpPr>
        <p:spPr>
          <a:xfrm>
            <a:off x="182425" y="1520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Sofia</a:t>
            </a:r>
            <a:endParaRPr/>
          </a:p>
        </p:txBody>
      </p:sp>
      <p:pic>
        <p:nvPicPr>
          <p:cNvPr id="373" name="Google Shape;373;p4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5603" l="0" r="0" t="5594"/>
          <a:stretch/>
        </p:blipFill>
        <p:spPr>
          <a:xfrm rot="228785">
            <a:off x="669484" y="2582439"/>
            <a:ext cx="3482609" cy="2319671"/>
          </a:xfrm>
          <a:prstGeom prst="snip1Rect">
            <a:avLst>
              <a:gd fmla="val 16667" name="adj"/>
            </a:avLst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48"/>
          <p:cNvPicPr preferRelativeResize="0"/>
          <p:nvPr>
            <p:ph idx="2" type="pic"/>
          </p:nvPr>
        </p:nvPicPr>
        <p:blipFill>
          <a:blip r:embed="rId3">
            <a:alphaModFix/>
          </a:blip>
          <a:stretch>
            <a:fillRect/>
          </a:stretch>
        </p:blipFill>
        <p:spPr>
          <a:xfrm rot="511">
            <a:off x="2414550" y="2548800"/>
            <a:ext cx="4036500" cy="2594400"/>
          </a:xfrm>
          <a:prstGeom prst="snip1Rect">
            <a:avLst>
              <a:gd fmla="val 16667" name="adj"/>
            </a:avLst>
          </a:prstGeom>
        </p:spPr>
      </p:pic>
      <p:sp>
        <p:nvSpPr>
          <p:cNvPr id="379" name="Google Shape;379;p48"/>
          <p:cNvSpPr txBox="1"/>
          <p:nvPr>
            <p:ph type="title"/>
          </p:nvPr>
        </p:nvSpPr>
        <p:spPr>
          <a:xfrm>
            <a:off x="129700" y="1529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Inter Tight"/>
                <a:ea typeface="Inter Tight"/>
                <a:cs typeface="Inter Tight"/>
                <a:sym typeface="Inter Tight"/>
              </a:rPr>
              <a:t>Mimetic AI and Woebots</a:t>
            </a:r>
            <a:endParaRPr b="1" u="sng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80" name="Google Shape;380;p48"/>
          <p:cNvSpPr txBox="1"/>
          <p:nvPr>
            <p:ph idx="1" type="body"/>
          </p:nvPr>
        </p:nvSpPr>
        <p:spPr>
          <a:xfrm>
            <a:off x="62025" y="699600"/>
            <a:ext cx="9366000" cy="23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Mimetic AI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mimics specific individuals, unlike general AI.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Woebot Dilemma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: AI chat agents mimic therapists for lonely elderly patients.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Ethical Question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: Should patients be told the truth if AI improves their well-being?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Arguments Against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: AI devalues human language and reduces people to tools.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Counter Arguments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: AI may improve health and autonomy, but does it justify deception?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1" name="Google Shape;381;p48"/>
          <p:cNvSpPr txBox="1"/>
          <p:nvPr>
            <p:ph idx="5" type="subTitle"/>
          </p:nvPr>
        </p:nvSpPr>
        <p:spPr>
          <a:xfrm>
            <a:off x="62025" y="485100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Sofia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sson 1">
  <a:themeElements>
    <a:clrScheme name="Simple Light">
      <a:dk1>
        <a:srgbClr val="137C3F"/>
      </a:dk1>
      <a:lt1>
        <a:srgbClr val="FFFCF5"/>
      </a:lt1>
      <a:dk2>
        <a:srgbClr val="146AEB"/>
      </a:dk2>
      <a:lt2>
        <a:srgbClr val="FBA084"/>
      </a:lt2>
      <a:accent1>
        <a:srgbClr val="000000"/>
      </a:accent1>
      <a:accent2>
        <a:srgbClr val="FFFFB3"/>
      </a:accent2>
      <a:accent3>
        <a:srgbClr val="B6D7A8"/>
      </a:accent3>
      <a:accent4>
        <a:srgbClr val="A4C2F4"/>
      </a:accent4>
      <a:accent5>
        <a:srgbClr val="B6D7A8"/>
      </a:accent5>
      <a:accent6>
        <a:srgbClr val="B4A7D6"/>
      </a:accent6>
      <a:hlink>
        <a:srgbClr val="146AE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